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864" r:id="rId4"/>
  </p:sldMasterIdLst>
  <p:notesMasterIdLst>
    <p:notesMasterId r:id="rId17"/>
  </p:notesMasterIdLst>
  <p:handoutMasterIdLst>
    <p:handoutMasterId r:id="rId18"/>
  </p:handoutMasterIdLst>
  <p:sldIdLst>
    <p:sldId id="256" r:id="rId5"/>
    <p:sldId id="265" r:id="rId6"/>
    <p:sldId id="267" r:id="rId7"/>
    <p:sldId id="274" r:id="rId8"/>
    <p:sldId id="268" r:id="rId9"/>
    <p:sldId id="275" r:id="rId10"/>
    <p:sldId id="269" r:id="rId11"/>
    <p:sldId id="276" r:id="rId12"/>
    <p:sldId id="270" r:id="rId13"/>
    <p:sldId id="271" r:id="rId14"/>
    <p:sldId id="273" r:id="rId15"/>
    <p:sldId id="272" r:id="rId1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12" autoAdjust="0"/>
  </p:normalViewPr>
  <p:slideViewPr>
    <p:cSldViewPr snapToGrid="0">
      <p:cViewPr varScale="1">
        <p:scale>
          <a:sx n="110" d="100"/>
          <a:sy n="110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3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09A7646-64A1-4BED-BA0B-77C27DE51A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BEFC0-5AA8-4302-B8B2-9ACD77A2E1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482F98B-3DC8-431B-BBBF-B7C2B94E730B}" type="datetimeFigureOut">
              <a:rPr lang="en-US" smtClean="0"/>
              <a:t>11/11/2022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6656EA-4150-44D1-821F-53CA0DBA1A3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184F06-C917-4D16-B46F-633E54CA499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C1F4691-38BC-4357-BA2E-AC7731A10A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060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67300D2-6E0D-49B5-9AB1-C6683F5C846D}" type="datetimeFigureOut">
              <a:rPr lang="en-US" smtClean="0"/>
              <a:t>11/11/2022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7025FD9-6782-4777-BD37-B8EEBEF1E4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810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025FD9-6782-4777-BD37-B8EEBEF1E49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835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660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9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19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79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62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11/11/2022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77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11/11/2022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66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11/11/2022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046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920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6981" y="1852122"/>
            <a:ext cx="2458230" cy="200867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11/11/2022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7B0DF2F-DAFD-4616-9E25-0C28D75BF30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491805" y="1852122"/>
            <a:ext cx="2458230" cy="200867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36DA0F9-D851-437C-A45B-EC125A3D3DB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9076629" y="1852122"/>
            <a:ext cx="2458230" cy="200867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FF0BA98-3AB4-4D88-B1C2-6279BCACFAD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887792" y="3971924"/>
            <a:ext cx="2477419" cy="8032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D9DEF72B-B924-4A0D-8C83-3B370632C0D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72616" y="3971925"/>
            <a:ext cx="2477419" cy="8032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E9D30C54-E9E8-4300-8DA4-352DB3A71A4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070240" y="3971924"/>
            <a:ext cx="2458230" cy="8032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508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11/11/2022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1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93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lans">
            <a:extLst>
              <a:ext uri="{FF2B5EF4-FFF2-40B4-BE49-F238E27FC236}">
                <a16:creationId xmlns:a16="http://schemas.microsoft.com/office/drawing/2014/main" id="{A3A2E0DA-DA21-447D-AD1F-3DB915DD051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68" y="-427383"/>
            <a:ext cx="1218893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6CA50C-1A88-4B3F-A34F-FE199F4205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3302" y="800100"/>
            <a:ext cx="5002697" cy="1727554"/>
          </a:xfrm>
        </p:spPr>
        <p:txBody>
          <a:bodyPr>
            <a:normAutofit/>
          </a:bodyPr>
          <a:lstStyle/>
          <a:p>
            <a:r>
              <a:rPr lang="en-US" sz="4800" dirty="0"/>
              <a:t>West Chester Area School District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CC2D51-705E-403A-AC0E-9157DC551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3303" y="2527653"/>
            <a:ext cx="3588027" cy="3286737"/>
          </a:xfrm>
        </p:spPr>
        <p:txBody>
          <a:bodyPr>
            <a:noAutofit/>
          </a:bodyPr>
          <a:lstStyle/>
          <a:p>
            <a:r>
              <a:rPr lang="en-US" sz="3200" dirty="0"/>
              <a:t>Capital Plan Update</a:t>
            </a:r>
          </a:p>
          <a:p>
            <a:r>
              <a:rPr lang="en-US" sz="3200" dirty="0"/>
              <a:t>November 2022</a:t>
            </a:r>
          </a:p>
          <a:p>
            <a:r>
              <a:rPr lang="en-US" sz="1800" dirty="0"/>
              <a:t>Wayne Birster</a:t>
            </a:r>
          </a:p>
          <a:p>
            <a:r>
              <a:rPr lang="en-US" sz="1800" dirty="0"/>
              <a:t>John Scully</a:t>
            </a:r>
          </a:p>
        </p:txBody>
      </p:sp>
    </p:spTree>
    <p:extLst>
      <p:ext uri="{BB962C8B-B14F-4D97-AF65-F5344CB8AC3E}">
        <p14:creationId xmlns:p14="http://schemas.microsoft.com/office/powerpoint/2010/main" val="2745828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B1E5BD-0F7B-4A2E-B545-B2349CDD50A4}"/>
              </a:ext>
            </a:extLst>
          </p:cNvPr>
          <p:cNvSpPr/>
          <p:nvPr/>
        </p:nvSpPr>
        <p:spPr>
          <a:xfrm>
            <a:off x="238539" y="230398"/>
            <a:ext cx="11728175" cy="9499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D0609B-B813-492A-A394-146DB8DE9123}"/>
              </a:ext>
            </a:extLst>
          </p:cNvPr>
          <p:cNvSpPr txBox="1"/>
          <p:nvPr/>
        </p:nvSpPr>
        <p:spPr>
          <a:xfrm>
            <a:off x="1749286" y="334796"/>
            <a:ext cx="933284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Section 3 – Capital Project List – Estimated Timeline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BAF2784-FB3B-4D99-BA6C-E8A67E8FD2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157" y="1314524"/>
            <a:ext cx="10127972" cy="5049079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65D1100-09CA-4953-B895-FD7B358624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005820"/>
              </p:ext>
            </p:extLst>
          </p:nvPr>
        </p:nvGraphicFramePr>
        <p:xfrm>
          <a:off x="3026395" y="5543476"/>
          <a:ext cx="1943100" cy="808260"/>
        </p:xfrm>
        <a:graphic>
          <a:graphicData uri="http://schemas.openxmlformats.org/drawingml/2006/table">
            <a:tbl>
              <a:tblPr/>
              <a:tblGrid>
                <a:gridCol w="304800">
                  <a:extLst>
                    <a:ext uri="{9D8B030D-6E8A-4147-A177-3AD203B41FA5}">
                      <a16:colId xmlns:a16="http://schemas.microsoft.com/office/drawing/2014/main" val="1367310831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711768691"/>
                    </a:ext>
                  </a:extLst>
                </a:gridCol>
              </a:tblGrid>
              <a:tr h="2020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C65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Planning/ Schematic Design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0678665"/>
                  </a:ext>
                </a:extLst>
              </a:tr>
              <a:tr h="2020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Design/ Approvals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763338"/>
                  </a:ext>
                </a:extLst>
              </a:tr>
              <a:tr h="2020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 Construction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9312919"/>
                  </a:ext>
                </a:extLst>
              </a:tr>
              <a:tr h="2020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Closeout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978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4384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B1E5BD-0F7B-4A2E-B545-B2349CDD50A4}"/>
              </a:ext>
            </a:extLst>
          </p:cNvPr>
          <p:cNvSpPr/>
          <p:nvPr/>
        </p:nvSpPr>
        <p:spPr>
          <a:xfrm>
            <a:off x="238539" y="230398"/>
            <a:ext cx="11728175" cy="9499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D0609B-B813-492A-A394-146DB8DE9123}"/>
              </a:ext>
            </a:extLst>
          </p:cNvPr>
          <p:cNvSpPr txBox="1"/>
          <p:nvPr/>
        </p:nvSpPr>
        <p:spPr>
          <a:xfrm>
            <a:off x="1749286" y="334796"/>
            <a:ext cx="933284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Section 4 –  Debt Service Estimates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B447515-1EE3-4A49-8C97-636EE4380E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940" y="1180309"/>
            <a:ext cx="9332843" cy="5538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267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B1E5BD-0F7B-4A2E-B545-B2349CDD50A4}"/>
              </a:ext>
            </a:extLst>
          </p:cNvPr>
          <p:cNvSpPr/>
          <p:nvPr/>
        </p:nvSpPr>
        <p:spPr>
          <a:xfrm>
            <a:off x="238539" y="230398"/>
            <a:ext cx="11728175" cy="9499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D0609B-B813-492A-A394-146DB8DE9123}"/>
              </a:ext>
            </a:extLst>
          </p:cNvPr>
          <p:cNvSpPr txBox="1"/>
          <p:nvPr/>
        </p:nvSpPr>
        <p:spPr>
          <a:xfrm>
            <a:off x="1749286" y="334796"/>
            <a:ext cx="933284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Section 4 – Debt Service Estimates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9AE4850-A5ED-4052-B3FA-BF5D33BCD6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043" y="1192806"/>
            <a:ext cx="10137913" cy="5665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765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41DBE-9540-4FAD-AACE-5A5CCF8D5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6"/>
            <a:ext cx="2311377" cy="4601183"/>
          </a:xfrm>
        </p:spPr>
        <p:txBody>
          <a:bodyPr>
            <a:normAutofit/>
          </a:bodyPr>
          <a:lstStyle/>
          <a:p>
            <a:r>
              <a:rPr lang="en-US" sz="4400" dirty="0"/>
              <a:t>Table of Contents</a:t>
            </a:r>
            <a:br>
              <a:rPr lang="en-US" sz="4400" dirty="0"/>
            </a:br>
            <a:r>
              <a:rPr lang="en-US" sz="4400" dirty="0"/>
              <a:t/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036EE270-A3BA-4B83-8805-870B77EAF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7174" y="566530"/>
            <a:ext cx="6073774" cy="6042992"/>
          </a:xfrm>
        </p:spPr>
        <p:txBody>
          <a:bodyPr/>
          <a:lstStyle/>
          <a:p>
            <a:r>
              <a:rPr lang="en-US" sz="2400" dirty="0"/>
              <a:t>Section 1 – Student Enrollments </a:t>
            </a:r>
          </a:p>
          <a:p>
            <a:pPr lvl="1"/>
            <a:r>
              <a:rPr lang="en-US" sz="2400" dirty="0"/>
              <a:t>Current Enrollments</a:t>
            </a:r>
          </a:p>
          <a:p>
            <a:pPr lvl="1"/>
            <a:r>
              <a:rPr lang="en-US" sz="2400" dirty="0"/>
              <a:t>New Housing Starts</a:t>
            </a:r>
          </a:p>
          <a:p>
            <a:pPr lvl="1"/>
            <a:r>
              <a:rPr lang="en-US" sz="2400" dirty="0"/>
              <a:t>Future Enrollment Estimates</a:t>
            </a:r>
          </a:p>
          <a:p>
            <a:r>
              <a:rPr lang="en-US" sz="2400" dirty="0"/>
              <a:t>Section 2 – Building Capacities  </a:t>
            </a:r>
          </a:p>
          <a:p>
            <a:pPr lvl="1"/>
            <a:r>
              <a:rPr lang="en-US" sz="2400" dirty="0"/>
              <a:t>Current and Anticipated</a:t>
            </a:r>
          </a:p>
          <a:p>
            <a:r>
              <a:rPr lang="en-US" sz="2400" dirty="0"/>
              <a:t>Section 3 – Capital Project List</a:t>
            </a:r>
          </a:p>
          <a:p>
            <a:pPr lvl="1"/>
            <a:r>
              <a:rPr lang="en-US" sz="2400" dirty="0"/>
              <a:t>Cost of Projects</a:t>
            </a:r>
          </a:p>
          <a:p>
            <a:pPr lvl="1"/>
            <a:r>
              <a:rPr lang="en-US" sz="2400" dirty="0"/>
              <a:t>Timeline</a:t>
            </a:r>
          </a:p>
          <a:p>
            <a:r>
              <a:rPr lang="en-US" sz="2400" dirty="0"/>
              <a:t>Section 4 – Debt Service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07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B1E5BD-0F7B-4A2E-B545-B2349CDD50A4}"/>
              </a:ext>
            </a:extLst>
          </p:cNvPr>
          <p:cNvSpPr/>
          <p:nvPr/>
        </p:nvSpPr>
        <p:spPr>
          <a:xfrm>
            <a:off x="238539" y="230398"/>
            <a:ext cx="11728175" cy="9499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D0609B-B813-492A-A394-146DB8DE9123}"/>
              </a:ext>
            </a:extLst>
          </p:cNvPr>
          <p:cNvSpPr txBox="1"/>
          <p:nvPr/>
        </p:nvSpPr>
        <p:spPr>
          <a:xfrm>
            <a:off x="2036621" y="394431"/>
            <a:ext cx="813201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Section 1- Current Enrollment 2022-23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C9F7F3-94AE-48F1-B29F-D18418A1992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38539" y="1362878"/>
            <a:ext cx="11728175" cy="5346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044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B1E5BD-0F7B-4A2E-B545-B2349CDD50A4}"/>
              </a:ext>
            </a:extLst>
          </p:cNvPr>
          <p:cNvSpPr/>
          <p:nvPr/>
        </p:nvSpPr>
        <p:spPr>
          <a:xfrm>
            <a:off x="238539" y="230398"/>
            <a:ext cx="11728175" cy="9499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D0609B-B813-492A-A394-146DB8DE9123}"/>
              </a:ext>
            </a:extLst>
          </p:cNvPr>
          <p:cNvSpPr txBox="1"/>
          <p:nvPr/>
        </p:nvSpPr>
        <p:spPr>
          <a:xfrm>
            <a:off x="1749286" y="334796"/>
            <a:ext cx="933284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Section 1 – Housing Starts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D719971-5E51-4A8D-95F9-9F7B29494D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" y="2792896"/>
            <a:ext cx="10793896" cy="125943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D6D0450-AE28-4332-87C7-0A2C8E09D31E}"/>
              </a:ext>
            </a:extLst>
          </p:cNvPr>
          <p:cNvSpPr txBox="1"/>
          <p:nvPr/>
        </p:nvSpPr>
        <p:spPr>
          <a:xfrm>
            <a:off x="576470" y="4621696"/>
            <a:ext cx="10793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 Year projected increase in housing starts based on approved development plans from WCASD townships</a:t>
            </a:r>
          </a:p>
        </p:txBody>
      </p:sp>
    </p:spTree>
    <p:extLst>
      <p:ext uri="{BB962C8B-B14F-4D97-AF65-F5344CB8AC3E}">
        <p14:creationId xmlns:p14="http://schemas.microsoft.com/office/powerpoint/2010/main" val="3665781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B1E5BD-0F7B-4A2E-B545-B2349CDD50A4}"/>
              </a:ext>
            </a:extLst>
          </p:cNvPr>
          <p:cNvSpPr/>
          <p:nvPr/>
        </p:nvSpPr>
        <p:spPr>
          <a:xfrm>
            <a:off x="238539" y="230398"/>
            <a:ext cx="11728175" cy="9499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D0609B-B813-492A-A394-146DB8DE9123}"/>
              </a:ext>
            </a:extLst>
          </p:cNvPr>
          <p:cNvSpPr txBox="1"/>
          <p:nvPr/>
        </p:nvSpPr>
        <p:spPr>
          <a:xfrm>
            <a:off x="1749286" y="334796"/>
            <a:ext cx="933284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Section 1 – Housing Starts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7E9B4C1-239D-42A1-B1D5-C4D2E89193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374" y="1513171"/>
            <a:ext cx="11351251" cy="464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028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B1E5BD-0F7B-4A2E-B545-B2349CDD50A4}"/>
              </a:ext>
            </a:extLst>
          </p:cNvPr>
          <p:cNvSpPr/>
          <p:nvPr/>
        </p:nvSpPr>
        <p:spPr>
          <a:xfrm>
            <a:off x="238539" y="230398"/>
            <a:ext cx="11728175" cy="9499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D0609B-B813-492A-A394-146DB8DE9123}"/>
              </a:ext>
            </a:extLst>
          </p:cNvPr>
          <p:cNvSpPr txBox="1"/>
          <p:nvPr/>
        </p:nvSpPr>
        <p:spPr>
          <a:xfrm>
            <a:off x="1749286" y="334796"/>
            <a:ext cx="933284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Section 1 – Housing Starts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ED8E58-E83E-4F6E-AA51-D73A839154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374" y="1500809"/>
            <a:ext cx="11351251" cy="4880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340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B1E5BD-0F7B-4A2E-B545-B2349CDD50A4}"/>
              </a:ext>
            </a:extLst>
          </p:cNvPr>
          <p:cNvSpPr/>
          <p:nvPr/>
        </p:nvSpPr>
        <p:spPr>
          <a:xfrm>
            <a:off x="238539" y="230398"/>
            <a:ext cx="11728175" cy="9499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D0609B-B813-492A-A394-146DB8DE9123}"/>
              </a:ext>
            </a:extLst>
          </p:cNvPr>
          <p:cNvSpPr txBox="1"/>
          <p:nvPr/>
        </p:nvSpPr>
        <p:spPr>
          <a:xfrm>
            <a:off x="1749286" y="88575"/>
            <a:ext cx="9332843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Section 1 – Future Enrollment over 5 Years 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</a:rPr>
              <a:t> – </a:t>
            </a:r>
            <a:r>
              <a:rPr lang="en-US" sz="2400" dirty="0">
                <a:solidFill>
                  <a:schemeClr val="bg1"/>
                </a:solidFill>
              </a:rPr>
              <a:t>Based on Births and Approved Housing Starts</a:t>
            </a:r>
            <a:endParaRPr lang="en-U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BA59B0D-C6B4-4B3C-B019-FD625DAF1D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28" y="1322132"/>
            <a:ext cx="11966195" cy="4341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425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B1E5BD-0F7B-4A2E-B545-B2349CDD50A4}"/>
              </a:ext>
            </a:extLst>
          </p:cNvPr>
          <p:cNvSpPr/>
          <p:nvPr/>
        </p:nvSpPr>
        <p:spPr>
          <a:xfrm>
            <a:off x="238539" y="230398"/>
            <a:ext cx="11728175" cy="9499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D0609B-B813-492A-A394-146DB8DE9123}"/>
              </a:ext>
            </a:extLst>
          </p:cNvPr>
          <p:cNvSpPr txBox="1"/>
          <p:nvPr/>
        </p:nvSpPr>
        <p:spPr>
          <a:xfrm>
            <a:off x="1749286" y="334796"/>
            <a:ext cx="933284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Section 2 – Building Capacities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539" y="1358537"/>
            <a:ext cx="11728175" cy="4746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989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B1E5BD-0F7B-4A2E-B545-B2349CDD50A4}"/>
              </a:ext>
            </a:extLst>
          </p:cNvPr>
          <p:cNvSpPr/>
          <p:nvPr/>
        </p:nvSpPr>
        <p:spPr>
          <a:xfrm>
            <a:off x="238539" y="230398"/>
            <a:ext cx="11728175" cy="9499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D0609B-B813-492A-A394-146DB8DE9123}"/>
              </a:ext>
            </a:extLst>
          </p:cNvPr>
          <p:cNvSpPr txBox="1"/>
          <p:nvPr/>
        </p:nvSpPr>
        <p:spPr>
          <a:xfrm>
            <a:off x="1749286" y="334796"/>
            <a:ext cx="933284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Section 3 – Capital Project List – Cost Estimates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BA61EF-53D8-4592-864A-961192637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3428" y="1421296"/>
            <a:ext cx="9585144" cy="500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72566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  <Status xmlns="71af3243-3dd4-4a8d-8c0d-dd76da1f02a5">Not started</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b385d60f68dd989dca1fdc827799d853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911b479caf7b199da365455750e4572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62D4C9-FB7C-42A5-9239-CABAB80115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B7BB97-A62F-4534-888F-505637578A57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infopath/2007/PartnerControls"/>
    <ds:schemaRef ds:uri="16c05727-aa75-4e4a-9b5f-8a80a1165891"/>
    <ds:schemaRef ds:uri="71af3243-3dd4-4a8d-8c0d-dd76da1f02a5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885ACEB-CF5E-44CD-BB7E-D39F90AC53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158</Words>
  <Application>Microsoft Office PowerPoint</Application>
  <PresentationFormat>Widescreen</PresentationFormat>
  <Paragraphs>38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Corbel</vt:lpstr>
      <vt:lpstr>Wingdings 2</vt:lpstr>
      <vt:lpstr>Frame</vt:lpstr>
      <vt:lpstr>West Chester Area School District</vt:lpstr>
      <vt:lpstr>Table of Contents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2022-11-04T19:00:54Z</dcterms:created>
  <dcterms:modified xsi:type="dcterms:W3CDTF">2022-11-11T13:33:13Z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